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426" r:id="rId3"/>
    <p:sldId id="436" r:id="rId4"/>
    <p:sldId id="437" r:id="rId5"/>
    <p:sldId id="438" r:id="rId6"/>
    <p:sldId id="435" r:id="rId7"/>
    <p:sldId id="425" r:id="rId8"/>
    <p:sldId id="439" r:id="rId9"/>
    <p:sldId id="429" r:id="rId10"/>
    <p:sldId id="428" r:id="rId11"/>
    <p:sldId id="432" r:id="rId12"/>
    <p:sldId id="440" r:id="rId13"/>
    <p:sldId id="430" r:id="rId14"/>
    <p:sldId id="434" r:id="rId15"/>
    <p:sldId id="441" r:id="rId16"/>
    <p:sldId id="442" r:id="rId17"/>
    <p:sldId id="443" r:id="rId18"/>
    <p:sldId id="444" r:id="rId19"/>
    <p:sldId id="431" r:id="rId20"/>
    <p:sldId id="433" r:id="rId21"/>
    <p:sldId id="445" r:id="rId22"/>
    <p:sldId id="446" r:id="rId23"/>
    <p:sldId id="447" r:id="rId24"/>
    <p:sldId id="448" r:id="rId25"/>
    <p:sldId id="449" r:id="rId26"/>
    <p:sldId id="450" r:id="rId27"/>
    <p:sldId id="451" r:id="rId28"/>
    <p:sldId id="452" r:id="rId29"/>
    <p:sldId id="453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3333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245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B8AE4-88F4-7944-8294-75E2468D4476}" type="datetime1">
              <a:rPr lang="en-US" smtClean="0"/>
              <a:t>3/20/15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6419B-2834-0D45-9BAE-09209046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132E-5449-D44E-A6E0-F885C6375788}" type="datetime1">
              <a:rPr lang="en-US" smtClean="0"/>
              <a:t>3/20/15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C348-5C75-BD4E-B4C9-04FC70E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3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6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EC348-5C75-BD4E-B4C9-04FC70EE0F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39478"/>
            <a:ext cx="6400800" cy="1199322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8610600" cy="2057400"/>
          </a:xfrm>
        </p:spPr>
        <p:txBody>
          <a:bodyPr/>
          <a:lstStyle>
            <a:lvl1pPr algn="ctr">
              <a:defRPr sz="6000" b="0" i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23875" y="137274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Introduction to Data Science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+mn-lt"/>
              </a:rPr>
              <a:t>March 2015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7924800" y="6400800"/>
            <a:ext cx="1219200" cy="45720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22514"/>
            <a:ext cx="2286000" cy="5776686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522514"/>
            <a:ext cx="6705600" cy="57766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0571"/>
            <a:ext cx="3008313" cy="1429658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80571"/>
            <a:ext cx="5111750" cy="5545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10230"/>
            <a:ext cx="3008313" cy="41159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794" y="6400800"/>
            <a:ext cx="9143206" cy="45720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9143206" cy="91321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22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 Second level</a:t>
            </a:r>
          </a:p>
          <a:p>
            <a:pPr lvl="2"/>
            <a:r>
              <a:rPr lang="en-US" dirty="0" smtClean="0"/>
              <a:t> Third level</a:t>
            </a:r>
          </a:p>
          <a:p>
            <a:pPr lvl="3"/>
            <a:r>
              <a:rPr lang="en-US" dirty="0" smtClean="0"/>
              <a:t> Fourth level</a:t>
            </a:r>
          </a:p>
          <a:p>
            <a:pPr lvl="4"/>
            <a:r>
              <a:rPr lang="en-US" dirty="0" smtClean="0"/>
              <a:t> Fifth level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01532"/>
            <a:ext cx="1456369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7310" y="6457046"/>
            <a:ext cx="1389059" cy="338554"/>
            <a:chOff x="67310" y="6457046"/>
            <a:chExt cx="1389059" cy="33855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0" y="6469746"/>
              <a:ext cx="320040" cy="32004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 userDrawn="1"/>
          </p:nvSpPr>
          <p:spPr>
            <a:xfrm>
              <a:off x="354016" y="6457046"/>
              <a:ext cx="1102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chemeClr val="bg1"/>
                  </a:solidFill>
                  <a:latin typeface="Calibri Light" panose="020F0302020204030204" pitchFamily="34" charset="0"/>
                </a:rPr>
                <a:t>Amaral Lab</a:t>
              </a:r>
              <a:endParaRPr lang="en-US" sz="1600" b="0" dirty="0">
                <a:solidFill>
                  <a:schemeClr val="bg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8278801" y="6477037"/>
            <a:ext cx="83751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932C3AE-89FB-4BA0-864E-151D0886B381}" type="slidenum">
              <a:rPr lang="en-US" b="0" i="1" smtClean="0">
                <a:solidFill>
                  <a:schemeClr val="bg1"/>
                </a:solidFill>
                <a:latin typeface="+mj-lt"/>
              </a:rPr>
              <a:pPr algn="r"/>
              <a:t>‹#›</a:t>
            </a:fld>
            <a:endParaRPr lang="en-US" b="0" i="1" dirty="0">
              <a:solidFill>
                <a:schemeClr val="bg1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Ø"/>
        <a:defRPr sz="3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ü"/>
        <a:defRPr sz="2800">
          <a:solidFill>
            <a:srgbClr val="262626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Times" charset="0"/>
        <a:buChar char="•"/>
        <a:defRPr sz="2400">
          <a:solidFill>
            <a:srgbClr val="262626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62626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62626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Luís A. Nunes Amaral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Python?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Code is more often read than written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63" y="1403395"/>
            <a:ext cx="5005281" cy="405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3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864" y="1224505"/>
            <a:ext cx="3817961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805" y="1224505"/>
            <a:ext cx="2857500" cy="28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8805" y="424246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/>
                <a:cs typeface="Tahoma"/>
              </a:rPr>
              <a:t>Guido van </a:t>
            </a:r>
            <a:r>
              <a:rPr lang="en-US" dirty="0" err="1" smtClean="0">
                <a:latin typeface="Tahoma"/>
                <a:cs typeface="Tahoma"/>
              </a:rPr>
              <a:t>Rossum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638" y="4866252"/>
            <a:ext cx="4294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Tahoma"/>
                <a:cs typeface="Tahoma"/>
              </a:rPr>
              <a:t>Language was named after </a:t>
            </a:r>
            <a:r>
              <a:rPr lang="en-US" sz="2400" b="0" i="1" dirty="0" smtClean="0">
                <a:latin typeface="Tahoma"/>
                <a:cs typeface="Tahoma"/>
              </a:rPr>
              <a:t>Monty Python’s Flying Circus</a:t>
            </a:r>
            <a:endParaRPr lang="en-US" sz="2400" b="0" i="1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9464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994239"/>
            <a:ext cx="8467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A </a:t>
            </a:r>
            <a:r>
              <a:rPr lang="en-US" sz="4000" b="0" dirty="0">
                <a:latin typeface="Tahoma"/>
                <a:cs typeface="Tahoma"/>
              </a:rPr>
              <a:t>high level of readability is at the heart of the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design</a:t>
            </a:r>
            <a:r>
              <a:rPr lang="en-US" sz="4000" b="0" dirty="0">
                <a:latin typeface="Tahoma"/>
                <a:cs typeface="Tahoma"/>
              </a:rPr>
              <a:t> of the Python </a:t>
            </a:r>
            <a:r>
              <a:rPr lang="en-US" sz="4000" b="0" dirty="0" smtClean="0">
                <a:latin typeface="Tahoma"/>
                <a:cs typeface="Tahoma"/>
              </a:rPr>
              <a:t>language </a:t>
            </a:r>
            <a:r>
              <a:rPr lang="en-US" sz="4000" b="0" dirty="0">
                <a:latin typeface="Tahoma"/>
                <a:cs typeface="Tahoma"/>
              </a:rPr>
              <a:t>	</a:t>
            </a:r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</p:spTree>
    <p:extLst>
      <p:ext uri="{BB962C8B-B14F-4D97-AF65-F5344CB8AC3E}">
        <p14:creationId xmlns:p14="http://schemas.microsoft.com/office/powerpoint/2010/main" val="108634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706170"/>
            <a:ext cx="846729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>
                <a:latin typeface="Tahoma"/>
                <a:cs typeface="Tahoma"/>
              </a:rPr>
              <a:t>One reason for Python code to be easily read and understood is its relatively complete set of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Code Style guidelines</a:t>
            </a:r>
            <a:r>
              <a:rPr lang="en-US" sz="4000" b="0" dirty="0">
                <a:latin typeface="Tahoma"/>
                <a:cs typeface="Tahoma"/>
              </a:rPr>
              <a:t> and “</a:t>
            </a:r>
            <a:r>
              <a:rPr lang="en-US" sz="4000" b="0" dirty="0" err="1">
                <a:latin typeface="Tahoma"/>
                <a:cs typeface="Tahoma"/>
              </a:rPr>
              <a:t>Pythonic</a:t>
            </a:r>
            <a:r>
              <a:rPr lang="en-US" sz="4000" b="0" dirty="0">
                <a:latin typeface="Tahoma"/>
                <a:cs typeface="Tahoma"/>
              </a:rPr>
              <a:t>” idioms</a:t>
            </a:r>
            <a:r>
              <a:rPr lang="en-US" sz="4000" b="0" dirty="0" smtClean="0">
                <a:latin typeface="Tahoma"/>
                <a:cs typeface="Tahoma"/>
              </a:rPr>
              <a:t>. </a:t>
            </a:r>
            <a:endParaRPr lang="en-US" sz="40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2465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Perl vs.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706170"/>
            <a:ext cx="846729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Tahoma"/>
                <a:cs typeface="Tahoma"/>
              </a:rPr>
              <a:t>Perl:</a:t>
            </a:r>
            <a:r>
              <a:rPr lang="en-US" sz="3200" b="0" dirty="0">
                <a:latin typeface="Tahoma"/>
                <a:cs typeface="Tahoma"/>
              </a:rPr>
              <a:t> "There's more than one way to do it</a:t>
            </a:r>
            <a:r>
              <a:rPr lang="en-US" sz="3200" b="0" dirty="0" smtClean="0">
                <a:latin typeface="Tahoma"/>
                <a:cs typeface="Tahoma"/>
              </a:rPr>
              <a:t>.”</a:t>
            </a:r>
            <a:endParaRPr lang="en-US" sz="3200" b="0" dirty="0">
              <a:latin typeface="Tahoma"/>
              <a:cs typeface="Tahoma"/>
            </a:endParaRPr>
          </a:p>
          <a:p>
            <a:r>
              <a:rPr lang="en-US" sz="3200" b="0" dirty="0" smtClean="0">
                <a:latin typeface="Tahoma"/>
                <a:cs typeface="Tahoma"/>
              </a:rPr>
              <a:t>(also: "</a:t>
            </a:r>
            <a:r>
              <a:rPr lang="en-US" sz="3200" b="0" dirty="0">
                <a:latin typeface="Tahoma"/>
                <a:cs typeface="Tahoma"/>
              </a:rPr>
              <a:t>There's more ways to do it than you can remember, probably more than you can even recognize</a:t>
            </a:r>
            <a:r>
              <a:rPr lang="en-US" sz="3200" b="0" dirty="0" smtClean="0">
                <a:latin typeface="Tahoma"/>
                <a:cs typeface="Tahoma"/>
              </a:rPr>
              <a:t>.”)</a:t>
            </a:r>
            <a:endParaRPr lang="en-US" sz="3200" b="0" dirty="0">
              <a:latin typeface="Tahoma"/>
              <a:cs typeface="Tahoma"/>
            </a:endParaRPr>
          </a:p>
          <a:p>
            <a:endParaRPr lang="en-US" sz="3200" b="0" dirty="0">
              <a:latin typeface="Tahoma"/>
              <a:cs typeface="Tahoma"/>
            </a:endParaRPr>
          </a:p>
          <a:p>
            <a:r>
              <a:rPr lang="en-US" sz="3200" i="1" dirty="0">
                <a:latin typeface="Tahoma"/>
                <a:cs typeface="Tahoma"/>
              </a:rPr>
              <a:t>Python:</a:t>
            </a:r>
            <a:r>
              <a:rPr lang="en-US" sz="3200" b="0" dirty="0">
                <a:latin typeface="Tahoma"/>
                <a:cs typeface="Tahoma"/>
              </a:rPr>
              <a:t> "There should be one -- and preferably only one -- </a:t>
            </a:r>
            <a:r>
              <a:rPr lang="en-US" sz="3200" b="0" i="1" dirty="0">
                <a:latin typeface="Tahoma"/>
                <a:cs typeface="Tahoma"/>
              </a:rPr>
              <a:t>obvious</a:t>
            </a:r>
            <a:r>
              <a:rPr lang="en-US" sz="3200" b="0" dirty="0">
                <a:latin typeface="Tahoma"/>
                <a:cs typeface="Tahoma"/>
              </a:rPr>
              <a:t> way to do it</a:t>
            </a:r>
            <a:r>
              <a:rPr lang="en-US" sz="3200" b="0" dirty="0" smtClean="0">
                <a:latin typeface="Tahoma"/>
                <a:cs typeface="Tahoma"/>
              </a:rPr>
              <a:t>.”</a:t>
            </a:r>
            <a:endParaRPr lang="en-US" sz="32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5350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Perl vs.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706170"/>
            <a:ext cx="84672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latin typeface="Tahoma"/>
                <a:cs typeface="Tahoma"/>
              </a:rPr>
              <a:t>Perl:</a:t>
            </a:r>
            <a:r>
              <a:rPr lang="en-US" sz="3200" b="0" dirty="0">
                <a:latin typeface="Tahoma"/>
                <a:cs typeface="Tahoma"/>
              </a:rPr>
              <a:t> </a:t>
            </a:r>
            <a:r>
              <a:rPr lang="en-US" sz="3200" b="0" dirty="0" smtClean="0">
                <a:latin typeface="Tahoma"/>
                <a:cs typeface="Tahoma"/>
              </a:rPr>
              <a:t>”Look how smart I am.”</a:t>
            </a:r>
          </a:p>
          <a:p>
            <a:endParaRPr lang="en-US" sz="3200" b="0" dirty="0">
              <a:latin typeface="Tahoma"/>
              <a:cs typeface="Tahoma"/>
            </a:endParaRPr>
          </a:p>
          <a:p>
            <a:r>
              <a:rPr lang="en-US" sz="3200" i="1" dirty="0">
                <a:latin typeface="Tahoma"/>
                <a:cs typeface="Tahoma"/>
              </a:rPr>
              <a:t>Python:</a:t>
            </a:r>
            <a:r>
              <a:rPr lang="en-US" sz="3200" b="0" dirty="0">
                <a:latin typeface="Tahoma"/>
                <a:cs typeface="Tahoma"/>
              </a:rPr>
              <a:t> </a:t>
            </a:r>
            <a:r>
              <a:rPr lang="en-US" sz="3200" b="0" dirty="0" smtClean="0">
                <a:latin typeface="Tahoma"/>
                <a:cs typeface="Tahoma"/>
              </a:rPr>
              <a:t>”If you can understand what I did, we can make something better.”</a:t>
            </a:r>
            <a:endParaRPr lang="en-US" sz="32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6260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strengths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C:</a:t>
            </a:r>
            <a:r>
              <a:rPr lang="en-US" sz="2800" b="0" dirty="0" smtClean="0">
                <a:latin typeface="Tahoma"/>
                <a:cs typeface="Tahoma"/>
              </a:rPr>
              <a:t> Simple, fast and flexible. Makes for smaller programs. (1989)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C++: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Great for large complex projects because it is object-oriented. (1998)</a:t>
            </a:r>
          </a:p>
          <a:p>
            <a:endParaRPr lang="en-US" sz="2800" b="0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FORTRAN:</a:t>
            </a:r>
            <a:r>
              <a:rPr lang="en-US" sz="2800" b="0" dirty="0" smtClean="0">
                <a:latin typeface="Tahoma"/>
                <a:cs typeface="Tahoma"/>
              </a:rPr>
              <a:t> Very fast. Perfect for number crunching. (1966)</a:t>
            </a:r>
          </a:p>
          <a:p>
            <a:endParaRPr lang="en-US" sz="2800" b="0" dirty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Javascript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i="1" dirty="0" smtClean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Website development. (1997)</a:t>
            </a:r>
          </a:p>
        </p:txBody>
      </p:sp>
    </p:spTree>
    <p:extLst>
      <p:ext uri="{BB962C8B-B14F-4D97-AF65-F5344CB8AC3E}">
        <p14:creationId xmlns:p14="http://schemas.microsoft.com/office/powerpoint/2010/main" val="324769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strengths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090441"/>
            <a:ext cx="84672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smtClean="0">
                <a:latin typeface="Tahoma"/>
                <a:cs typeface="Tahoma"/>
              </a:rPr>
              <a:t>Java</a:t>
            </a:r>
            <a:r>
              <a:rPr lang="en-US" sz="2800" i="1" dirty="0">
                <a:latin typeface="Tahoma"/>
                <a:cs typeface="Tahoma"/>
              </a:rPr>
              <a:t>: </a:t>
            </a:r>
            <a:r>
              <a:rPr lang="en-US" sz="2800" b="0" dirty="0">
                <a:latin typeface="Tahoma"/>
                <a:cs typeface="Tahoma"/>
              </a:rPr>
              <a:t>Multiplatform, portable. Similar to C++.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Mathematica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Symbolic calculations.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err="1" smtClean="0">
                <a:latin typeface="Tahoma"/>
                <a:cs typeface="Tahoma"/>
              </a:rPr>
              <a:t>Matlab</a:t>
            </a:r>
            <a:r>
              <a:rPr lang="en-US" sz="2800" i="1" dirty="0" smtClean="0">
                <a:latin typeface="Tahoma"/>
                <a:cs typeface="Tahoma"/>
              </a:rPr>
              <a:t>:</a:t>
            </a:r>
            <a:r>
              <a:rPr lang="en-US" sz="2800" b="0" dirty="0" smtClean="0">
                <a:latin typeface="Tahoma"/>
                <a:cs typeface="Tahoma"/>
              </a:rPr>
              <a:t> Domain specific number crunching.</a:t>
            </a:r>
            <a:endParaRPr lang="en-US" sz="2800" dirty="0" smtClean="0">
              <a:latin typeface="Tahoma"/>
              <a:cs typeface="Tahoma"/>
            </a:endParaRP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PHP:  </a:t>
            </a:r>
            <a:r>
              <a:rPr lang="en-US" sz="2800" b="0" dirty="0" smtClean="0">
                <a:latin typeface="Tahoma"/>
                <a:cs typeface="Tahoma"/>
              </a:rPr>
              <a:t>Scripting language for website development.</a:t>
            </a:r>
          </a:p>
          <a:p>
            <a:endParaRPr lang="en-US" sz="2800" i="1" dirty="0" smtClean="0">
              <a:latin typeface="Tahoma"/>
              <a:cs typeface="Tahoma"/>
            </a:endParaRPr>
          </a:p>
          <a:p>
            <a:r>
              <a:rPr lang="en-US" sz="2800" i="1" dirty="0" smtClean="0">
                <a:latin typeface="Tahoma"/>
                <a:cs typeface="Tahoma"/>
              </a:rPr>
              <a:t>Python</a:t>
            </a:r>
            <a:r>
              <a:rPr lang="en-US" sz="2800" i="1" dirty="0">
                <a:latin typeface="Tahoma"/>
                <a:cs typeface="Tahoma"/>
              </a:rPr>
              <a:t>:</a:t>
            </a:r>
            <a:r>
              <a:rPr lang="en-US" sz="2800" b="0" dirty="0">
                <a:latin typeface="Tahoma"/>
                <a:cs typeface="Tahoma"/>
              </a:rPr>
              <a:t> </a:t>
            </a:r>
            <a:r>
              <a:rPr lang="en-US" sz="2800" b="0" dirty="0" smtClean="0">
                <a:latin typeface="Tahoma"/>
                <a:cs typeface="Tahoma"/>
              </a:rPr>
              <a:t>Multi-purpose language. Highly-readable. Extremely flexible.</a:t>
            </a:r>
            <a:endParaRPr lang="en-US" sz="28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397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1994239"/>
            <a:ext cx="84672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A </a:t>
            </a:r>
            <a:r>
              <a:rPr lang="en-US" sz="4000" b="0" dirty="0">
                <a:latin typeface="Tahoma"/>
                <a:cs typeface="Tahoma"/>
              </a:rPr>
              <a:t>high level of readability is at the heart of the </a:t>
            </a:r>
            <a:r>
              <a:rPr lang="en-US" sz="4000" b="0" dirty="0">
                <a:solidFill>
                  <a:srgbClr val="800000"/>
                </a:solidFill>
                <a:latin typeface="Tahoma"/>
                <a:cs typeface="Tahoma"/>
              </a:rPr>
              <a:t>design</a:t>
            </a:r>
            <a:r>
              <a:rPr lang="en-US" sz="4000" b="0" dirty="0">
                <a:latin typeface="Tahoma"/>
                <a:cs typeface="Tahoma"/>
              </a:rPr>
              <a:t> of the Python </a:t>
            </a:r>
            <a:r>
              <a:rPr lang="en-US" sz="4000" b="0" dirty="0" smtClean="0">
                <a:latin typeface="Tahoma"/>
                <a:cs typeface="Tahoma"/>
              </a:rPr>
              <a:t>language </a:t>
            </a:r>
            <a:r>
              <a:rPr lang="en-US" sz="4000" b="0" dirty="0">
                <a:latin typeface="Tahoma"/>
                <a:cs typeface="Tahoma"/>
              </a:rPr>
              <a:t>	</a:t>
            </a:r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</p:spTree>
    <p:extLst>
      <p:ext uri="{BB962C8B-B14F-4D97-AF65-F5344CB8AC3E}">
        <p14:creationId xmlns:p14="http://schemas.microsoft.com/office/powerpoint/2010/main" val="309821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Zen of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383" y="1326443"/>
            <a:ext cx="811313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latin typeface="Tahoma"/>
                <a:cs typeface="Tahoma"/>
              </a:rPr>
              <a:t>Beautiful </a:t>
            </a:r>
            <a:r>
              <a:rPr lang="en-US" sz="2000" b="0" dirty="0">
                <a:latin typeface="Tahoma"/>
                <a:cs typeface="Tahoma"/>
              </a:rPr>
              <a:t>is better than ugly.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Explicit </a:t>
            </a:r>
            <a:r>
              <a:rPr lang="en-US" sz="2000" b="0" dirty="0">
                <a:latin typeface="Tahoma"/>
                <a:cs typeface="Tahoma"/>
              </a:rPr>
              <a:t>is better than implicit.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Simple </a:t>
            </a:r>
            <a:r>
              <a:rPr lang="en-US" sz="2000" b="0" dirty="0">
                <a:latin typeface="Tahoma"/>
                <a:cs typeface="Tahoma"/>
              </a:rPr>
              <a:t>is better than complex.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Complex </a:t>
            </a:r>
            <a:r>
              <a:rPr lang="en-US" sz="2000" b="0" dirty="0">
                <a:latin typeface="Tahoma"/>
                <a:cs typeface="Tahoma"/>
              </a:rPr>
              <a:t>is better than complicated.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Flat </a:t>
            </a:r>
            <a:r>
              <a:rPr lang="en-US" sz="2000" b="0" dirty="0">
                <a:latin typeface="Tahoma"/>
                <a:cs typeface="Tahoma"/>
              </a:rPr>
              <a:t>is better than nested.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Sparse </a:t>
            </a:r>
            <a:r>
              <a:rPr lang="en-US" sz="2000" b="0" dirty="0">
                <a:latin typeface="Tahoma"/>
                <a:cs typeface="Tahoma"/>
              </a:rPr>
              <a:t>is better than dense.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Readability </a:t>
            </a:r>
            <a:r>
              <a:rPr lang="en-US" sz="2000" b="0" dirty="0">
                <a:latin typeface="Tahoma"/>
                <a:cs typeface="Tahoma"/>
              </a:rPr>
              <a:t>counts</a:t>
            </a:r>
            <a:r>
              <a:rPr lang="en-US" sz="2000" b="0" dirty="0" smtClean="0">
                <a:latin typeface="Tahoma"/>
                <a:cs typeface="Tahoma"/>
              </a:rPr>
              <a:t>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Special </a:t>
            </a:r>
            <a:r>
              <a:rPr lang="en-US" sz="2000" b="0" dirty="0">
                <a:latin typeface="Tahoma"/>
                <a:cs typeface="Tahoma"/>
              </a:rPr>
              <a:t>cases aren't special enough to break the rules.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Although </a:t>
            </a:r>
            <a:r>
              <a:rPr lang="en-US" sz="2000" b="0" dirty="0">
                <a:latin typeface="Tahoma"/>
                <a:cs typeface="Tahoma"/>
              </a:rPr>
              <a:t>practicality beats purity.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Errors </a:t>
            </a:r>
            <a:r>
              <a:rPr lang="en-US" sz="2000" b="0" dirty="0">
                <a:latin typeface="Tahoma"/>
                <a:cs typeface="Tahoma"/>
              </a:rPr>
              <a:t>should never pass silently.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Unless </a:t>
            </a:r>
            <a:r>
              <a:rPr lang="en-US" sz="2000" b="0" dirty="0">
                <a:latin typeface="Tahoma"/>
                <a:cs typeface="Tahoma"/>
              </a:rPr>
              <a:t>explicitly silenced</a:t>
            </a:r>
            <a:r>
              <a:rPr lang="en-US" sz="2000" b="0" dirty="0" smtClean="0">
                <a:latin typeface="Tahoma"/>
                <a:cs typeface="Tahoma"/>
              </a:rPr>
              <a:t>.</a:t>
            </a:r>
            <a:endParaRPr lang="en-US" sz="20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073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9" y="1043865"/>
            <a:ext cx="6993405" cy="52497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04396" y="1043865"/>
            <a:ext cx="26396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Results based </a:t>
            </a:r>
            <a:r>
              <a:rPr lang="en-US" b="0" dirty="0">
                <a:latin typeface="Tahoma"/>
                <a:cs typeface="Tahoma"/>
              </a:rPr>
              <a:t>on hundreds of thousands of data points </a:t>
            </a:r>
            <a:r>
              <a:rPr lang="en-US" b="0" dirty="0" smtClean="0">
                <a:latin typeface="Tahoma"/>
                <a:cs typeface="Tahoma"/>
              </a:rPr>
              <a:t>collected </a:t>
            </a:r>
            <a:r>
              <a:rPr lang="en-US" b="0" dirty="0">
                <a:latin typeface="Tahoma"/>
                <a:cs typeface="Tahoma"/>
              </a:rPr>
              <a:t>by processing </a:t>
            </a:r>
            <a:r>
              <a:rPr lang="en-US" b="0" dirty="0" smtClean="0">
                <a:latin typeface="Tahoma"/>
                <a:cs typeface="Tahoma"/>
              </a:rPr>
              <a:t>600,000</a:t>
            </a:r>
            <a:r>
              <a:rPr lang="en-US" b="0" dirty="0">
                <a:latin typeface="Tahoma"/>
                <a:cs typeface="Tahoma"/>
              </a:rPr>
              <a:t>+ coding tests and challenges by </a:t>
            </a:r>
            <a:r>
              <a:rPr lang="en-US" b="0" dirty="0" smtClean="0">
                <a:latin typeface="Tahoma"/>
                <a:cs typeface="Tahoma"/>
              </a:rPr>
              <a:t>2,000</a:t>
            </a:r>
            <a:r>
              <a:rPr lang="en-US" b="0" dirty="0">
                <a:latin typeface="Tahoma"/>
                <a:cs typeface="Tahoma"/>
              </a:rPr>
              <a:t>+ </a:t>
            </a:r>
            <a:r>
              <a:rPr lang="en-US" b="0" dirty="0" smtClean="0">
                <a:latin typeface="Tahoma"/>
                <a:cs typeface="Tahoma"/>
              </a:rPr>
              <a:t>employers.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7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Zen of Python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383" y="1326443"/>
            <a:ext cx="8113134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 smtClean="0">
                <a:latin typeface="Tahoma"/>
                <a:cs typeface="Tahoma"/>
              </a:rPr>
              <a:t>In </a:t>
            </a:r>
            <a:r>
              <a:rPr lang="en-US" sz="2000" b="0" dirty="0">
                <a:latin typeface="Tahoma"/>
                <a:cs typeface="Tahoma"/>
              </a:rPr>
              <a:t>the face of ambiguity, refuse the temptation to guess.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There </a:t>
            </a:r>
            <a:r>
              <a:rPr lang="en-US" sz="2000" b="0" dirty="0">
                <a:latin typeface="Tahoma"/>
                <a:cs typeface="Tahoma"/>
              </a:rPr>
              <a:t>should be one-- and preferably only one --obvious way to do it.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Although </a:t>
            </a:r>
            <a:r>
              <a:rPr lang="en-US" sz="2000" b="0" dirty="0">
                <a:latin typeface="Tahoma"/>
                <a:cs typeface="Tahoma"/>
              </a:rPr>
              <a:t>that way may not be obvious at first unless you're Dutch.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Now </a:t>
            </a:r>
            <a:r>
              <a:rPr lang="en-US" sz="2000" b="0" dirty="0">
                <a:latin typeface="Tahoma"/>
                <a:cs typeface="Tahoma"/>
              </a:rPr>
              <a:t>is better than never.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Although </a:t>
            </a:r>
            <a:r>
              <a:rPr lang="en-US" sz="2000" b="0" dirty="0">
                <a:latin typeface="Tahoma"/>
                <a:cs typeface="Tahoma"/>
              </a:rPr>
              <a:t>never is often better than *right* now</a:t>
            </a:r>
            <a:r>
              <a:rPr lang="en-US" sz="2000" b="0" dirty="0" smtClean="0">
                <a:latin typeface="Tahoma"/>
                <a:cs typeface="Tahoma"/>
              </a:rPr>
              <a:t>.</a:t>
            </a: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If </a:t>
            </a:r>
            <a:r>
              <a:rPr lang="en-US" sz="2000" b="0" dirty="0">
                <a:latin typeface="Tahoma"/>
                <a:cs typeface="Tahoma"/>
              </a:rPr>
              <a:t>the implementation is hard to explain, it's a bad idea.</a:t>
            </a:r>
          </a:p>
          <a:p>
            <a:r>
              <a:rPr lang="en-US" sz="2000" b="0" dirty="0" smtClean="0">
                <a:latin typeface="Tahoma"/>
                <a:cs typeface="Tahoma"/>
              </a:rPr>
              <a:t>If </a:t>
            </a:r>
            <a:r>
              <a:rPr lang="en-US" sz="2000" b="0" dirty="0">
                <a:latin typeface="Tahoma"/>
                <a:cs typeface="Tahoma"/>
              </a:rPr>
              <a:t>the implementation is easy to explain, it may be a good idea.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r>
              <a:rPr lang="en-US" sz="2000" b="0" dirty="0" smtClean="0">
                <a:latin typeface="Tahoma"/>
                <a:cs typeface="Tahoma"/>
              </a:rPr>
              <a:t>Namespaces </a:t>
            </a:r>
            <a:r>
              <a:rPr lang="en-US" sz="2000" b="0" dirty="0">
                <a:latin typeface="Tahoma"/>
                <a:cs typeface="Tahoma"/>
              </a:rPr>
              <a:t>are one honking great idea -- let's do more of those</a:t>
            </a:r>
            <a:r>
              <a:rPr lang="en-US" sz="2000" b="0" dirty="0" smtClean="0">
                <a:latin typeface="Tahoma"/>
                <a:cs typeface="Tahoma"/>
              </a:rPr>
              <a:t>! </a:t>
            </a:r>
          </a:p>
          <a:p>
            <a:endParaRPr lang="en-US" sz="2000" b="0" dirty="0" smtClean="0">
              <a:latin typeface="Tahoma"/>
              <a:cs typeface="Tahoma"/>
            </a:endParaRPr>
          </a:p>
          <a:p>
            <a:endParaRPr lang="en-US" sz="2000" b="0" dirty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https://</a:t>
            </a:r>
            <a:r>
              <a:rPr lang="en-US" sz="1200" b="0" dirty="0" err="1">
                <a:latin typeface="Tahoma"/>
                <a:cs typeface="Tahoma"/>
              </a:rPr>
              <a:t>www.python.org</a:t>
            </a:r>
            <a:r>
              <a:rPr lang="en-US" sz="1200" b="0" dirty="0">
                <a:latin typeface="Tahoma"/>
                <a:cs typeface="Tahoma"/>
              </a:rPr>
              <a:t>/</a:t>
            </a:r>
            <a:r>
              <a:rPr lang="en-US" sz="1200" b="0" dirty="0" err="1">
                <a:latin typeface="Tahoma"/>
                <a:cs typeface="Tahoma"/>
              </a:rPr>
              <a:t>dev</a:t>
            </a:r>
            <a:r>
              <a:rPr lang="en-US" sz="1200" b="0" dirty="0">
                <a:latin typeface="Tahoma"/>
                <a:cs typeface="Tahoma"/>
              </a:rPr>
              <a:t>/peps/pep-0020/</a:t>
            </a:r>
          </a:p>
          <a:p>
            <a:r>
              <a:rPr lang="en-US" sz="1100" b="0" dirty="0">
                <a:latin typeface="Tahoma"/>
                <a:cs typeface="Tahoma"/>
              </a:rPr>
              <a:t>http://</a:t>
            </a:r>
            <a:r>
              <a:rPr lang="en-US" sz="1100" b="0" dirty="0" err="1">
                <a:latin typeface="Tahoma"/>
                <a:cs typeface="Tahoma"/>
              </a:rPr>
              <a:t>programmers.stackexchange.com</a:t>
            </a:r>
            <a:r>
              <a:rPr lang="en-US" sz="1100" b="0" dirty="0">
                <a:latin typeface="Tahoma"/>
                <a:cs typeface="Tahoma"/>
              </a:rPr>
              <a:t>/questions/148790/is-the-14th-line-of-the-zen-of-python-a-reference-to-dijkstra</a:t>
            </a:r>
          </a:p>
        </p:txBody>
      </p:sp>
    </p:spTree>
    <p:extLst>
      <p:ext uri="{BB962C8B-B14F-4D97-AF65-F5344CB8AC3E}">
        <p14:creationId xmlns:p14="http://schemas.microsoft.com/office/powerpoint/2010/main" val="3298423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219" y="2504906"/>
            <a:ext cx="8467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Python is </a:t>
            </a:r>
            <a:r>
              <a:rPr lang="en-US" sz="4000" b="0" dirty="0" smtClean="0">
                <a:solidFill>
                  <a:srgbClr val="800000"/>
                </a:solidFill>
                <a:latin typeface="Tahoma"/>
                <a:cs typeface="Tahoma"/>
              </a:rPr>
              <a:t>extremely flexible</a:t>
            </a:r>
            <a:endParaRPr lang="en-US" sz="4000" b="0" dirty="0" smtClean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48795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284"/>
          <a:stretch/>
        </p:blipFill>
        <p:spPr>
          <a:xfrm>
            <a:off x="0" y="1191557"/>
            <a:ext cx="9146596" cy="483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305273"/>
            <a:ext cx="2286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27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212"/>
          <a:stretch/>
        </p:blipFill>
        <p:spPr>
          <a:xfrm>
            <a:off x="0" y="1112993"/>
            <a:ext cx="9139223" cy="48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8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50" t="11328" r="10190"/>
          <a:stretch/>
        </p:blipFill>
        <p:spPr>
          <a:xfrm>
            <a:off x="392796" y="1021333"/>
            <a:ext cx="7842859" cy="510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66" y="4709774"/>
            <a:ext cx="1533534" cy="15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0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683" t="11102" r="11354"/>
          <a:stretch/>
        </p:blipFill>
        <p:spPr>
          <a:xfrm>
            <a:off x="340424" y="1047519"/>
            <a:ext cx="7345315" cy="51185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001319"/>
            <a:ext cx="1727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6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1515"/>
          <a:stretch/>
        </p:blipFill>
        <p:spPr>
          <a:xfrm>
            <a:off x="-1" y="1126085"/>
            <a:ext cx="9170505" cy="483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5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interaction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821"/>
          <a:stretch/>
        </p:blipFill>
        <p:spPr>
          <a:xfrm>
            <a:off x="0" y="1126087"/>
            <a:ext cx="9152428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6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interaction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39179"/>
            <a:ext cx="9143557" cy="48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3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intelligence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626" y="1056575"/>
            <a:ext cx="4001634" cy="5186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99" y="4494018"/>
            <a:ext cx="1397998" cy="184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Employer needs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43" y="1261936"/>
            <a:ext cx="3940993" cy="2958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7331" y="1539322"/>
            <a:ext cx="307900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ahoma"/>
                <a:cs typeface="Tahoma"/>
              </a:rPr>
              <a:t>Growing:</a:t>
            </a:r>
          </a:p>
          <a:p>
            <a:r>
              <a:rPr lang="en-US" sz="2400" b="0" dirty="0" smtClean="0">
                <a:latin typeface="Tahoma"/>
                <a:cs typeface="Tahoma"/>
              </a:rPr>
              <a:t>	C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C#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err="1" smtClean="0">
                <a:latin typeface="Tahoma"/>
                <a:cs typeface="Tahoma"/>
              </a:rPr>
              <a:t>Javascript</a:t>
            </a:r>
            <a:endParaRPr lang="en-US" sz="2400" b="0" dirty="0" smtClean="0">
              <a:latin typeface="Tahoma"/>
              <a:cs typeface="Tahoma"/>
            </a:endParaRP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Python</a:t>
            </a:r>
          </a:p>
          <a:p>
            <a:r>
              <a:rPr lang="en-US" sz="2400" b="0" dirty="0">
                <a:latin typeface="Tahoma"/>
                <a:cs typeface="Tahoma"/>
              </a:rPr>
              <a:t>		</a:t>
            </a:r>
            <a:endParaRPr lang="en-US" sz="2400" dirty="0" smtClean="0">
              <a:latin typeface="Tahoma"/>
              <a:cs typeface="Tahoma"/>
            </a:endParaRPr>
          </a:p>
          <a:p>
            <a:r>
              <a:rPr lang="en-US" sz="2400" dirty="0" smtClean="0">
                <a:latin typeface="Tahoma"/>
                <a:cs typeface="Tahoma"/>
              </a:rPr>
              <a:t>Shrinking:</a:t>
            </a:r>
          </a:p>
          <a:p>
            <a:r>
              <a:rPr lang="en-US" sz="2400" b="0" dirty="0">
                <a:latin typeface="Tahoma"/>
                <a:cs typeface="Tahoma"/>
              </a:rPr>
              <a:t>	C++ (20%)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Java (17%)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Perl</a:t>
            </a:r>
          </a:p>
          <a:p>
            <a:r>
              <a:rPr lang="en-US" sz="2400" b="0" dirty="0">
                <a:latin typeface="Tahoma"/>
                <a:cs typeface="Tahoma"/>
              </a:rPr>
              <a:t>	</a:t>
            </a:r>
            <a:r>
              <a:rPr lang="en-US" sz="2400" b="0" dirty="0" smtClean="0">
                <a:latin typeface="Tahoma"/>
                <a:cs typeface="Tahoma"/>
              </a:rPr>
              <a:t>Ruby (28%)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142" y="4686796"/>
            <a:ext cx="394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Python top-ranked language fourth year in a row!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61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engine popularity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93" y="913211"/>
            <a:ext cx="7873910" cy="51207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266" y="5766243"/>
            <a:ext cx="8711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Tahoma"/>
                <a:cs typeface="Tahoma"/>
              </a:rPr>
              <a:t>The TIOBE Programming Community index is an indicator of the popularity of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41526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Developer activity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8" y="913212"/>
            <a:ext cx="7768507" cy="52080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27423" y="1581321"/>
            <a:ext cx="162677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1. </a:t>
            </a:r>
            <a:r>
              <a:rPr lang="en-US" b="0" dirty="0">
                <a:latin typeface="Tahoma"/>
                <a:cs typeface="Tahoma"/>
              </a:rPr>
              <a:t>JavaScript</a:t>
            </a:r>
          </a:p>
          <a:p>
            <a:r>
              <a:rPr lang="en-US" b="0" dirty="0" smtClean="0">
                <a:latin typeface="Tahoma"/>
                <a:cs typeface="Tahoma"/>
              </a:rPr>
              <a:t>2. </a:t>
            </a:r>
            <a:r>
              <a:rPr lang="en-US" b="0" dirty="0">
                <a:latin typeface="Tahoma"/>
                <a:cs typeface="Tahoma"/>
              </a:rPr>
              <a:t>Java</a:t>
            </a:r>
          </a:p>
          <a:p>
            <a:r>
              <a:rPr lang="en-US" b="0" dirty="0" smtClean="0">
                <a:latin typeface="Tahoma"/>
                <a:cs typeface="Tahoma"/>
              </a:rPr>
              <a:t>3. </a:t>
            </a:r>
            <a:r>
              <a:rPr lang="en-US" b="0" dirty="0">
                <a:latin typeface="Tahoma"/>
                <a:cs typeface="Tahoma"/>
              </a:rPr>
              <a:t>PHP</a:t>
            </a:r>
          </a:p>
          <a:p>
            <a:r>
              <a:rPr lang="en-US" b="0" dirty="0" smtClean="0">
                <a:latin typeface="Tahoma"/>
                <a:cs typeface="Tahoma"/>
              </a:rPr>
              <a:t>4. </a:t>
            </a:r>
            <a:r>
              <a:rPr lang="en-US" b="0" dirty="0">
                <a:latin typeface="Tahoma"/>
                <a:cs typeface="Tahoma"/>
              </a:rPr>
              <a:t>Python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C#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C++</a:t>
            </a:r>
          </a:p>
          <a:p>
            <a:r>
              <a:rPr lang="en-US" b="0" dirty="0" smtClean="0">
                <a:latin typeface="Tahoma"/>
                <a:cs typeface="Tahoma"/>
              </a:rPr>
              <a:t>5. </a:t>
            </a:r>
            <a:r>
              <a:rPr lang="en-US" b="0" dirty="0">
                <a:latin typeface="Tahoma"/>
                <a:cs typeface="Tahoma"/>
              </a:rPr>
              <a:t>Ruby</a:t>
            </a:r>
          </a:p>
          <a:p>
            <a:r>
              <a:rPr lang="en-US" b="0" dirty="0" smtClean="0">
                <a:latin typeface="Tahoma"/>
                <a:cs typeface="Tahoma"/>
              </a:rPr>
              <a:t>8. </a:t>
            </a:r>
            <a:r>
              <a:rPr lang="en-US" b="0" dirty="0">
                <a:latin typeface="Tahoma"/>
                <a:cs typeface="Tahoma"/>
              </a:rPr>
              <a:t>CSS</a:t>
            </a:r>
          </a:p>
          <a:p>
            <a:r>
              <a:rPr lang="en-US" b="0" dirty="0" smtClean="0">
                <a:latin typeface="Tahoma"/>
                <a:cs typeface="Tahoma"/>
              </a:rPr>
              <a:t>9. 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10. </a:t>
            </a:r>
            <a:r>
              <a:rPr lang="en-US" b="0" dirty="0" err="1" smtClean="0">
                <a:latin typeface="Tahoma"/>
                <a:cs typeface="Tahoma"/>
              </a:rPr>
              <a:t>Obj</a:t>
            </a:r>
            <a:r>
              <a:rPr lang="en-US" b="0" dirty="0" smtClean="0">
                <a:latin typeface="Tahoma"/>
                <a:cs typeface="Tahoma"/>
              </a:rPr>
              <a:t>-</a:t>
            </a:r>
            <a:r>
              <a:rPr lang="en-US" b="0" dirty="0">
                <a:latin typeface="Tahoma"/>
                <a:cs typeface="Tahoma"/>
              </a:rPr>
              <a:t>C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b="0" dirty="0">
                <a:latin typeface="Tahoma"/>
                <a:cs typeface="Tahoma"/>
              </a:rPr>
              <a:t>Perl</a:t>
            </a:r>
          </a:p>
          <a:p>
            <a:r>
              <a:rPr lang="en-US" b="0" dirty="0" smtClean="0">
                <a:latin typeface="Tahoma"/>
                <a:cs typeface="Tahoma"/>
              </a:rPr>
              <a:t>11. </a:t>
            </a:r>
            <a:r>
              <a:rPr lang="en-US" b="0" dirty="0">
                <a:latin typeface="Tahoma"/>
                <a:cs typeface="Tahoma"/>
              </a:rPr>
              <a:t>Shell</a:t>
            </a:r>
          </a:p>
          <a:p>
            <a:r>
              <a:rPr lang="en-US" b="0" dirty="0" smtClean="0">
                <a:latin typeface="Tahoma"/>
                <a:cs typeface="Tahoma"/>
              </a:rPr>
              <a:t>13. </a:t>
            </a:r>
            <a:r>
              <a:rPr lang="en-US" b="0" dirty="0">
                <a:latin typeface="Tahoma"/>
                <a:cs typeface="Tahoma"/>
              </a:rPr>
              <a:t>R</a:t>
            </a:r>
          </a:p>
          <a:p>
            <a:r>
              <a:rPr lang="en-US" b="0" dirty="0" smtClean="0">
                <a:latin typeface="Tahoma"/>
                <a:cs typeface="Tahoma"/>
              </a:rPr>
              <a:t>14. </a:t>
            </a:r>
            <a:r>
              <a:rPr lang="en-US" b="0" dirty="0" err="1">
                <a:latin typeface="Tahoma"/>
                <a:cs typeface="Tahoma"/>
              </a:rPr>
              <a:t>Scala</a:t>
            </a:r>
            <a:endParaRPr lang="en-US" b="0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15. </a:t>
            </a:r>
            <a:r>
              <a:rPr lang="en-US" b="0" dirty="0">
                <a:latin typeface="Tahoma"/>
                <a:cs typeface="Tahoma"/>
              </a:rPr>
              <a:t>Haskell</a:t>
            </a:r>
          </a:p>
          <a:p>
            <a:r>
              <a:rPr lang="en-US" b="0" dirty="0" smtClean="0">
                <a:latin typeface="Tahoma"/>
                <a:cs typeface="Tahoma"/>
              </a:rPr>
              <a:t>16. </a:t>
            </a:r>
            <a:r>
              <a:rPr lang="en-US" b="0" dirty="0" err="1">
                <a:latin typeface="Tahoma"/>
                <a:cs typeface="Tahoma"/>
              </a:rPr>
              <a:t>Matlab</a:t>
            </a:r>
            <a:endParaRPr lang="en-US" b="0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17. Vis. Basic </a:t>
            </a:r>
            <a:endParaRPr lang="en-US" b="0" dirty="0">
              <a:latin typeface="Tahoma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08451" y="5964212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GitHub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734711" y="1857822"/>
            <a:ext cx="187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ahoma"/>
                <a:cs typeface="Tahoma"/>
              </a:rPr>
              <a:t>StackOverflow</a:t>
            </a: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5043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all need help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53"/>
          <a:stretch/>
        </p:blipFill>
        <p:spPr>
          <a:xfrm>
            <a:off x="1282919" y="913211"/>
            <a:ext cx="7051437" cy="54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5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1219" y="1994239"/>
            <a:ext cx="8467298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0" dirty="0" smtClean="0">
                <a:latin typeface="Tahoma"/>
                <a:cs typeface="Tahoma"/>
              </a:rPr>
              <a:t>Code is more often read than written</a:t>
            </a: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pPr algn="ctr"/>
            <a:endParaRPr lang="en-US" sz="4000" b="0" dirty="0">
              <a:latin typeface="Tahoma"/>
              <a:cs typeface="Tahoma"/>
            </a:endParaRPr>
          </a:p>
          <a:p>
            <a:pPr algn="ctr"/>
            <a:endParaRPr lang="en-US" sz="4000" b="0" dirty="0" smtClean="0">
              <a:latin typeface="Tahoma"/>
              <a:cs typeface="Tahoma"/>
            </a:endParaRPr>
          </a:p>
          <a:p>
            <a:r>
              <a:rPr lang="en-US" sz="1200" b="0" dirty="0">
                <a:latin typeface="Tahoma"/>
                <a:cs typeface="Tahoma"/>
              </a:rPr>
              <a:t>http://</a:t>
            </a:r>
            <a:r>
              <a:rPr lang="en-US" sz="1200" b="0" dirty="0" err="1">
                <a:latin typeface="Tahoma"/>
                <a:cs typeface="Tahoma"/>
              </a:rPr>
              <a:t>docs.python-guide.org</a:t>
            </a:r>
            <a:r>
              <a:rPr lang="en-US" sz="1200" b="0" dirty="0">
                <a:latin typeface="Tahoma"/>
                <a:cs typeface="Tahoma"/>
              </a:rPr>
              <a:t>/en/latest/writing/style/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47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Code is more often read than written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168" y="1387967"/>
            <a:ext cx="3880366" cy="43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9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Code is more often read than written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83" y="954826"/>
            <a:ext cx="4618308" cy="52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0-Feb-red-gold">
  <a:themeElements>
    <a:clrScheme name="Custom 3">
      <a:dk1>
        <a:srgbClr val="000000"/>
      </a:dk1>
      <a:lt1>
        <a:srgbClr val="FFFFFF"/>
      </a:lt1>
      <a:dk2>
        <a:srgbClr val="CD782F"/>
      </a:dk2>
      <a:lt2>
        <a:srgbClr val="808080"/>
      </a:lt2>
      <a:accent1>
        <a:srgbClr val="9D0804"/>
      </a:accent1>
      <a:accent2>
        <a:srgbClr val="7D0906"/>
      </a:accent2>
      <a:accent3>
        <a:srgbClr val="FFFFFF"/>
      </a:accent3>
      <a:accent4>
        <a:srgbClr val="212121"/>
      </a:accent4>
      <a:accent5>
        <a:srgbClr val="C7AAAA"/>
      </a:accent5>
      <a:accent6>
        <a:srgbClr val="710705"/>
      </a:accent6>
      <a:hlink>
        <a:srgbClr val="009999"/>
      </a:hlink>
      <a:folHlink>
        <a:srgbClr val="99CC00"/>
      </a:folHlink>
    </a:clrScheme>
    <a:fontScheme name="Luis-NWU-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uis-NWU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3">
        <a:dk1>
          <a:srgbClr val="000000"/>
        </a:dk1>
        <a:lt1>
          <a:srgbClr val="FFFFFF"/>
        </a:lt1>
        <a:dk2>
          <a:srgbClr val="CD782F"/>
        </a:dk2>
        <a:lt2>
          <a:srgbClr val="808080"/>
        </a:lt2>
        <a:accent1>
          <a:srgbClr val="911115"/>
        </a:accent1>
        <a:accent2>
          <a:srgbClr val="7D0906"/>
        </a:accent2>
        <a:accent3>
          <a:srgbClr val="FFFFFF"/>
        </a:accent3>
        <a:accent4>
          <a:srgbClr val="000000"/>
        </a:accent4>
        <a:accent5>
          <a:srgbClr val="C7AAAA"/>
        </a:accent5>
        <a:accent6>
          <a:srgbClr val="71070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16514</TotalTime>
  <Words>692</Words>
  <Application>Microsoft Macintosh PowerPoint</Application>
  <PresentationFormat>On-screen Show (4:3)</PresentationFormat>
  <Paragraphs>133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2010-Feb-red-gold</vt:lpstr>
      <vt:lpstr>Why Python?</vt:lpstr>
      <vt:lpstr>Employer needs</vt:lpstr>
      <vt:lpstr>Employer needs</vt:lpstr>
      <vt:lpstr>Search engine popularity</vt:lpstr>
      <vt:lpstr>Developer activity</vt:lpstr>
      <vt:lpstr>We all need help</vt:lpstr>
      <vt:lpstr>PowerPoint Presentation</vt:lpstr>
      <vt:lpstr>Code is more often read than written</vt:lpstr>
      <vt:lpstr>Code is more often read than written</vt:lpstr>
      <vt:lpstr>Code is more often read than written</vt:lpstr>
      <vt:lpstr>Python</vt:lpstr>
      <vt:lpstr>PowerPoint Presentation</vt:lpstr>
      <vt:lpstr>PowerPoint Presentation</vt:lpstr>
      <vt:lpstr>Perl vs. Python</vt:lpstr>
      <vt:lpstr>Perl vs. Python</vt:lpstr>
      <vt:lpstr>Language strengths</vt:lpstr>
      <vt:lpstr>Language strengths</vt:lpstr>
      <vt:lpstr>PowerPoint Presentation</vt:lpstr>
      <vt:lpstr>The Zen of Python</vt:lpstr>
      <vt:lpstr>The Zen of Python</vt:lpstr>
      <vt:lpstr>PowerPoint Presentation</vt:lpstr>
      <vt:lpstr>Web development</vt:lpstr>
      <vt:lpstr>Web development</vt:lpstr>
      <vt:lpstr>Scientific computing</vt:lpstr>
      <vt:lpstr>Statistical analysis</vt:lpstr>
      <vt:lpstr>Machine learning</vt:lpstr>
      <vt:lpstr>Database interaction</vt:lpstr>
      <vt:lpstr>Database interaction</vt:lpstr>
      <vt:lpstr>Artificial intelligence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A. Nunes Amaral</dc:creator>
  <cp:lastModifiedBy>Adam Pah</cp:lastModifiedBy>
  <cp:revision>143</cp:revision>
  <cp:lastPrinted>2015-02-23T20:51:42Z</cp:lastPrinted>
  <dcterms:created xsi:type="dcterms:W3CDTF">2014-02-07T22:13:27Z</dcterms:created>
  <dcterms:modified xsi:type="dcterms:W3CDTF">2015-03-21T02:05:34Z</dcterms:modified>
</cp:coreProperties>
</file>